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2"/>
  </p:sldMasterIdLst>
  <p:notesMasterIdLst>
    <p:notesMasterId r:id="rId17"/>
  </p:notesMasterIdLst>
  <p:handoutMasterIdLst>
    <p:handoutMasterId r:id="rId18"/>
  </p:handoutMasterIdLst>
  <p:sldIdLst>
    <p:sldId id="256" r:id="rId3"/>
    <p:sldId id="257" r:id="rId4"/>
    <p:sldId id="269" r:id="rId5"/>
    <p:sldId id="258" r:id="rId6"/>
    <p:sldId id="270" r:id="rId7"/>
    <p:sldId id="271" r:id="rId8"/>
    <p:sldId id="266" r:id="rId9"/>
    <p:sldId id="261" r:id="rId10"/>
    <p:sldId id="265" r:id="rId11"/>
    <p:sldId id="259" r:id="rId12"/>
    <p:sldId id="262" r:id="rId13"/>
    <p:sldId id="263" r:id="rId14"/>
    <p:sldId id="268" r:id="rId15"/>
    <p:sldId id="26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9DCAF9ED-07DC-4A11-8D7F-57B35C25682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681" autoAdjust="0"/>
    <p:restoredTop sz="94660"/>
  </p:normalViewPr>
  <p:slideViewPr>
    <p:cSldViewPr snapToGrid="0">
      <p:cViewPr varScale="1">
        <p:scale>
          <a:sx n="89" d="100"/>
          <a:sy n="89" d="100"/>
        </p:scale>
        <p:origin x="480" y="72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7" d="100"/>
          <a:sy n="57" d="100"/>
        </p:scale>
        <p:origin x="1284" y="4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DD71D7-55AC-46BD-81B3-09AB2F9EFBD8}" type="datetimeFigureOut">
              <a:rPr lang="de-DE" smtClean="0"/>
              <a:t>10.05.2016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40BD58-3BFF-4EAF-BB8B-AC67FE801E47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105943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89424F-BB59-4F4E-9822-4CA3E770FFD2}" type="datetimeFigureOut">
              <a:rPr lang="de-DE" smtClean="0"/>
              <a:t>10.05.2016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 dirty="0"/>
          </a:p>
        </p:txBody>
      </p:sp>
      <p:sp>
        <p:nvSpPr>
          <p:cNvPr id="5" name="Kopfzeil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322CDD-9D6C-4F63-9EC2-648226624108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510265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066800" y="2606040"/>
            <a:ext cx="10058400" cy="2743200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6800">
                <a:solidFill>
                  <a:schemeClr val="tx1"/>
                </a:solidFill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</a:defRPr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066800" y="5360437"/>
            <a:ext cx="10058400" cy="36576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b="1" cap="all" baseline="0">
                <a:solidFill>
                  <a:schemeClr val="accent1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smtClean="0"/>
              <a:t>Formatvorlage des Untertitelmasters durch Klicken bearbeiten</a:t>
            </a:r>
            <a:endParaRPr lang="de-DE" dirty="0"/>
          </a:p>
        </p:txBody>
      </p:sp>
      <p:sp>
        <p:nvSpPr>
          <p:cNvPr id="8" name="Rechteck 7"/>
          <p:cNvSpPr/>
          <p:nvPr userDrawn="1"/>
        </p:nvSpPr>
        <p:spPr>
          <a:xfrm>
            <a:off x="0" y="5888736"/>
            <a:ext cx="12192000" cy="109728"/>
          </a:xfrm>
          <a:prstGeom prst="rect">
            <a:avLst/>
          </a:prstGeom>
          <a:ln>
            <a:noFill/>
          </a:ln>
          <a:effectLst>
            <a:outerShdw blurRad="25400" dist="25400" dir="54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Rechteck 8"/>
          <p:cNvSpPr/>
          <p:nvPr userDrawn="1"/>
        </p:nvSpPr>
        <p:spPr>
          <a:xfrm>
            <a:off x="0" y="5888736"/>
            <a:ext cx="12192000" cy="109728"/>
          </a:xfrm>
          <a:prstGeom prst="rect">
            <a:avLst/>
          </a:prstGeom>
          <a:ln>
            <a:noFill/>
          </a:ln>
          <a:effectLst>
            <a:innerShdw blurRad="25400" dist="12700" dir="16200000">
              <a:schemeClr val="accent1">
                <a:lumMod val="5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9525000" y="382230"/>
            <a:ext cx="1371600" cy="5561369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1295400" y="382230"/>
            <a:ext cx="7863840" cy="5561370"/>
          </a:xfrm>
        </p:spPr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bschnitts-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7753739" y="283"/>
            <a:ext cx="4435717" cy="685628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66800" y="1565829"/>
            <a:ext cx="5943600" cy="4114800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5400"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</a:defRPr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066801" y="5682343"/>
            <a:ext cx="5943600" cy="410547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200" b="1" cap="all" baseline="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9" name="Rechteck 8"/>
          <p:cNvSpPr/>
          <p:nvPr userDrawn="1"/>
        </p:nvSpPr>
        <p:spPr>
          <a:xfrm>
            <a:off x="7707084" y="0"/>
            <a:ext cx="54864" cy="6858000"/>
          </a:xfrm>
          <a:prstGeom prst="rect">
            <a:avLst/>
          </a:prstGeom>
          <a:ln>
            <a:noFill/>
          </a:ln>
          <a:effectLst>
            <a:outerShdw blurRad="25400" dist="254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1" name="Rechteck 10"/>
          <p:cNvSpPr/>
          <p:nvPr userDrawn="1"/>
        </p:nvSpPr>
        <p:spPr>
          <a:xfrm>
            <a:off x="7707084" y="0"/>
            <a:ext cx="54864" cy="6858000"/>
          </a:xfrm>
          <a:prstGeom prst="rect">
            <a:avLst/>
          </a:prstGeom>
          <a:ln>
            <a:noFill/>
          </a:ln>
          <a:effectLst>
            <a:innerShdw blurRad="25400" dist="127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06778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1295400" y="1825625"/>
            <a:ext cx="4724400" cy="41179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4724400" cy="41179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295400" y="1828800"/>
            <a:ext cx="4727448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1295400" y="2470151"/>
            <a:ext cx="4727448" cy="34734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67628" y="1828800"/>
            <a:ext cx="4727448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69152" y="2470151"/>
            <a:ext cx="4727448" cy="34734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7753739" y="283"/>
            <a:ext cx="4435717" cy="6856286"/>
          </a:xfrm>
          <a:prstGeom prst="rect">
            <a:avLst/>
          </a:prstGeom>
        </p:spPr>
      </p:pic>
      <p:sp>
        <p:nvSpPr>
          <p:cNvPr id="10" name="Rechteck 9"/>
          <p:cNvSpPr/>
          <p:nvPr userDrawn="1"/>
        </p:nvSpPr>
        <p:spPr>
          <a:xfrm>
            <a:off x="7707084" y="0"/>
            <a:ext cx="54864" cy="6858000"/>
          </a:xfrm>
          <a:prstGeom prst="rect">
            <a:avLst/>
          </a:prstGeom>
          <a:ln>
            <a:noFill/>
          </a:ln>
          <a:effectLst>
            <a:outerShdw blurRad="25400" dist="254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1" name="Rechteck 10"/>
          <p:cNvSpPr/>
          <p:nvPr userDrawn="1"/>
        </p:nvSpPr>
        <p:spPr>
          <a:xfrm>
            <a:off x="7707084" y="0"/>
            <a:ext cx="54864" cy="6858000"/>
          </a:xfrm>
          <a:prstGeom prst="rect">
            <a:avLst/>
          </a:prstGeom>
          <a:ln>
            <a:noFill/>
          </a:ln>
          <a:effectLst>
            <a:innerShdw blurRad="25400" dist="127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229601" y="2514600"/>
            <a:ext cx="34747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790302" y="685800"/>
            <a:ext cx="6126480" cy="5486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229600" y="4343400"/>
            <a:ext cx="3474720" cy="1188720"/>
          </a:xfrm>
        </p:spPr>
        <p:txBody>
          <a:bodyPr>
            <a:normAutofit/>
          </a:bodyPr>
          <a:lstStyle>
            <a:lvl1pPr marL="0" indent="0">
              <a:spcBef>
                <a:spcPts val="8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7753739" y="283"/>
            <a:ext cx="4435717" cy="6856286"/>
          </a:xfrm>
          <a:prstGeom prst="rect">
            <a:avLst/>
          </a:prstGeom>
        </p:spPr>
      </p:pic>
      <p:sp>
        <p:nvSpPr>
          <p:cNvPr id="9" name="Rechteck 8"/>
          <p:cNvSpPr/>
          <p:nvPr/>
        </p:nvSpPr>
        <p:spPr>
          <a:xfrm>
            <a:off x="7707084" y="0"/>
            <a:ext cx="54864" cy="6858000"/>
          </a:xfrm>
          <a:prstGeom prst="rect">
            <a:avLst/>
          </a:prstGeom>
          <a:ln>
            <a:noFill/>
          </a:ln>
          <a:effectLst>
            <a:outerShdw blurRad="25400" dist="254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0" name="Rechteck 9"/>
          <p:cNvSpPr/>
          <p:nvPr/>
        </p:nvSpPr>
        <p:spPr>
          <a:xfrm>
            <a:off x="7707084" y="0"/>
            <a:ext cx="54864" cy="6858000"/>
          </a:xfrm>
          <a:prstGeom prst="rect">
            <a:avLst/>
          </a:prstGeom>
          <a:ln>
            <a:noFill/>
          </a:ln>
          <a:effectLst>
            <a:innerShdw blurRad="25400" dist="127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229600" y="2514600"/>
            <a:ext cx="34747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0" y="1325880"/>
            <a:ext cx="6858000" cy="4206240"/>
          </a:xfrm>
          <a:solidFill>
            <a:schemeClr val="bg2"/>
          </a:solidFill>
          <a:effectLst>
            <a:outerShdw blurRad="63500" sx="101000" sy="101000" algn="ctr" rotWithShape="0">
              <a:prstClr val="black">
                <a:alpha val="15000"/>
              </a:prstClr>
            </a:outerShdw>
          </a:effectLst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 smtClean="0"/>
              <a:t>Bild durch Klicken auf Symbol hinzufügen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229600" y="4343400"/>
            <a:ext cx="3474720" cy="1188720"/>
          </a:xfrm>
        </p:spPr>
        <p:txBody>
          <a:bodyPr>
            <a:normAutofit/>
          </a:bodyPr>
          <a:lstStyle>
            <a:lvl1pPr marL="0" indent="0">
              <a:spcBef>
                <a:spcPts val="8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77249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>
          <a:xfrm>
            <a:off x="0" y="6257036"/>
            <a:ext cx="12192000" cy="54864"/>
          </a:xfrm>
          <a:prstGeom prst="rect">
            <a:avLst/>
          </a:prstGeom>
          <a:ln>
            <a:noFill/>
          </a:ln>
          <a:effectLst>
            <a:outerShdw blurRad="25400" dist="25400" dir="54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1295400" y="381000"/>
            <a:ext cx="96012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295400" y="1828800"/>
            <a:ext cx="96012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556170" y="6419462"/>
            <a:ext cx="1351383" cy="2389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295400" y="6419462"/>
            <a:ext cx="5181600" cy="2389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0198358" y="6419462"/>
            <a:ext cx="698241" cy="2389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E31375A4-56A4-47D6-9801-1991572033F7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Rechteck 7"/>
          <p:cNvSpPr/>
          <p:nvPr userDrawn="1"/>
        </p:nvSpPr>
        <p:spPr>
          <a:xfrm>
            <a:off x="0" y="6257036"/>
            <a:ext cx="12192000" cy="54864"/>
          </a:xfrm>
          <a:prstGeom prst="rect">
            <a:avLst/>
          </a:prstGeom>
          <a:ln>
            <a:noFill/>
          </a:ln>
          <a:effectLst>
            <a:innerShdw blurRad="25400" dist="12700" dir="16200000">
              <a:schemeClr val="accent1">
                <a:lumMod val="5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 cap="all" baseline="0">
          <a:solidFill>
            <a:schemeClr val="accent1"/>
          </a:solidFill>
          <a:effectLst>
            <a:outerShdw blurRad="38100" dist="25400" dir="18900000" algn="bl" rotWithShape="0">
              <a:schemeClr val="bg1">
                <a:alpha val="80000"/>
              </a:schemeClr>
            </a:outerShdw>
          </a:effectLst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9436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8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10312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3774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65176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10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://sakalandrej.github.io/hand-in-hand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 defTabSz="914400">
              <a:lnSpc>
                <a:spcPct val="80000"/>
              </a:lnSpc>
              <a:spcBef>
                <a:spcPct val="0"/>
              </a:spcBef>
              <a:buNone/>
            </a:pPr>
            <a:r>
              <a:rPr lang="de-DE" sz="6800" b="1" i="0" baseline="0" dirty="0" smtClean="0">
                <a:solidFill>
                  <a:srgbClr val="514A40"/>
                </a:solidFill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  <a:latin typeface="Cambria"/>
              </a:rPr>
              <a:t>Hand in Hand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0" indent="0" algn="l">
              <a:spcBef>
                <a:spcPts val="0"/>
              </a:spcBef>
              <a:buNone/>
            </a:pPr>
            <a:r>
              <a:rPr lang="de-DE" sz="2000" b="1" i="0" baseline="0" dirty="0" smtClean="0">
                <a:solidFill>
                  <a:srgbClr val="A85229"/>
                </a:solidFill>
                <a:effectLst/>
              </a:rPr>
              <a:t>Highlight</a:t>
            </a:r>
            <a:r>
              <a:rPr lang="de-DE" sz="2000" b="1" i="0" dirty="0" smtClean="0">
                <a:solidFill>
                  <a:srgbClr val="A85229"/>
                </a:solidFill>
                <a:effectLst/>
              </a:rPr>
              <a:t> Industries</a:t>
            </a:r>
            <a:endParaRPr lang="de-DE" dirty="0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0305" y="967351"/>
            <a:ext cx="8750235" cy="24792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87151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Wie Funktioniert es?</a:t>
            </a:r>
            <a:endParaRPr lang="de-AT" dirty="0"/>
          </a:p>
        </p:txBody>
      </p:sp>
      <p:pic>
        <p:nvPicPr>
          <p:cNvPr id="2050" name="Picture 2" descr="https://i.gyazo.com/63d3b88498538fd6f851add184bf0552.png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59"/>
          <a:stretch/>
        </p:blipFill>
        <p:spPr bwMode="auto">
          <a:xfrm>
            <a:off x="1298841" y="1721780"/>
            <a:ext cx="8027017" cy="2311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i.gyazo.com/814520e7d317dd39a823e43a4941891b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89"/>
          <a:stretch/>
        </p:blipFill>
        <p:spPr bwMode="auto">
          <a:xfrm>
            <a:off x="1295400" y="4231439"/>
            <a:ext cx="8064260" cy="542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3213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i.gyazo.com/b37b7b367e54ca4be3c6949ebf1679dc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617635"/>
            <a:ext cx="8220741" cy="3564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Funktionen #2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829194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Funktionen #3</a:t>
            </a:r>
            <a:endParaRPr lang="de-AT" dirty="0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1276709" y="2696080"/>
            <a:ext cx="312906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</a:t>
            </a:r>
            <a:r>
              <a:rPr kumimoji="0" lang="de-DE" altLang="de-DE" sz="10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de-DE" altLang="de-DE" sz="10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de-DE" alt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</p:txBody>
      </p:sp>
      <p:pic>
        <p:nvPicPr>
          <p:cNvPr id="3076" name="Picture 4" descr="https://i.gyazo.com/a9f88d95c0ec5ae999417721d73f951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3162" y="2084896"/>
            <a:ext cx="7615687" cy="2818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0271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Funktionen #4</a:t>
            </a:r>
            <a:endParaRPr lang="de-AT" dirty="0"/>
          </a:p>
        </p:txBody>
      </p:sp>
      <p:pic>
        <p:nvPicPr>
          <p:cNvPr id="4098" name="Picture 2" descr="https://i.gyazo.com/03f2e2675c1bf2f7f757bd39a5760e0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5252" y="2574236"/>
            <a:ext cx="8114016" cy="2032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8143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 smtClean="0"/>
              <a:t>Vielen dank für eure Aufmerksamkeit</a:t>
            </a:r>
            <a:endParaRPr lang="de-AT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6062" y="494453"/>
            <a:ext cx="1431543" cy="1561938"/>
          </a:xfrm>
        </p:spPr>
      </p:pic>
      <p:sp>
        <p:nvSpPr>
          <p:cNvPr id="5" name="AutoShape 2" descr="data:image/jpeg;base64,/9j/4AAQSkZJRgABAQAAAQABAAD/4gJESUNDX1BST0ZJTEUAAQEAAAI0AAAAAAAAAABtbnRyUkdCIFhZWiAH3gAGAAQAEQArADhhY3NwAAAAAAAAAAAAAAAAAAAAAAAAAAEAAAAAAAAAAAAA9tYAAQAAAADTLQAAAAAAAAAAAAAAAAAAAAAAAAAAAAAAAAAAAAAAAAAAAAAAAAAAAAAAAAAAAAAAAAAAAApkZXNjAAAA/AAAAHlia3B0AAABeAAAABR3dHB0AAABjAAAABRjcHJ0AAABoAAAABVyWFlaAAABuAAAABRnWFlaAAABzAAAABRiWFlaAAAB4AAAABRyVFJDAAAB9AAAAEBnVFJDAAAB9AAAAEBiVFJDAAAB9AAAAEBkZXNjAAAAAAAAAB9zUkdCIElFQzYxOTY2LTItMSBibGFjayBzY2FsZWQAAAAAAAAAAAAAAAAAAAAAAAAAAAAAAAAAAAAAAAAAAAAAAAAAAAAAAAAAAAAAAAAAAAAAAAAAAAAAAAAAAAAAAAAAAAAAAAAAAAAAAAAAAAAAWFlaIAAAAAAAAAMWAAADMwAAAqRYWVogAAAAAAAA9tYAAQAAAADTLXRleHQAAAAARHJvcGJveCwgSW5jLgAAAFhZWiAAAAAAAABvogAAOPUAAAOQWFlaIAAAAAAAAGKZAAC3hQAAGNpYWVogAAAAAAAAJKAAAA+EAAC2z2N1cnYAAAAAAAAAGgAAAMUBzANiBZMIawv2EEAVURs0IfEpkDIYO5JGBVF2Xe1rcHoFibKafKxpv37Twek3////2wBDAAYEBQYFBAYGBQYHBwYIChAKCgkJChQODwwQFxQYGBcUFhYaHSUfGhsjHBYWICwgIyYnKSopGR8tMC0oMCUoKSj/2wBDAQcHBwoIChMKChMoGhYaKCgoKCgoKCgoKCgoKCgoKCgoKCgoKCgoKCgoKCgoKCgoKCgoKCgoKCgoKCgoKCgoKCj/wAARCACyALI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nV/Zp3dPFZ/HTf/ttKf2aMZ/4qpz6Y0z/AO219FQMpk2sw2HBzjpVhpI9uxHJ7ggVyOpLua8qPmlv2bdrqp8VMN3GTpuOf+/tKP2a2KqR4pJBOP8AkHd/+/tfRTKmRvD89cdaYWxIWhBJI5yOnvR7SfcfIj58j/Zn3HnxaF/7h3/22iH9mcSzFB4twACQx03r/wCRa+glklTdv25xx3zViFh50YJC845HtTVSXcOVHz1/wzECOPF+f+4Z/wDbad/wy+cZPi7A9f7N/wDttfR5XgEMAD+FKpXOCOOmQetCqy7k8qPm1v2YgFJHi8HH/UN/+21Gv7MpY4XxaD9NNJ/9q19LSAEY7EemahAVtysg2j+82BQ6kujDlR84j9mPnDeLwp9Dpv8A9tp4/ZgyCf8AhL+nH/IN/wDttfSVraIFJVFweyjj86tiBVX7iqcZ9cn60lUn3DlR8xf8MwHOB4tJ7f8AIM/+204fsutgk+Lv/KZ/9tr6ckhG05bHf0pFCxrjbkDGT70e1l3Hyo+Xpv2ZfKmt0bxadsz7A39mfX/pr7VMf2XgOD4wO7uP7M6f+Rq+jWk/tC6ga3VGtoJN7ynO0tyMD1q04kAIAUZ64HWhVJdw5UfNB/Zfxn/isN2P7umZ/wDatMP7MJErofFpyvf+zeP/AEbX0jJHLn7ygL/DnrUUUaKp34DHk5Peh1Zdw5UfOb/sw7SceLsgdcab/wDbaj/4ZmJxjxYeen/Et/8AttfSeETJGBjrjrTA3nyfuw4gXHzD/lofb2pe1n3Fyo+dJP2YdqI3/CXZ3OEGdNx+P+tpT+y+c/L4vUjOCTp3/wBtr6Mu7lGngiiTcyvvcjsBSsxZQVdF74K0e0n3DlR85/8ADMEf/Q5D/wAFn/22ivo7A/57D/vj/wCvRT9pPuPlRXhtxECxRZOBjccVBPC4y0ZRVHI5JFWjcHywWVQRxkDt9KiMyykhm4PQ4zxUFERjdOQ2QffvUiJLgbZOMYNTSWm9jhhu6YxVeSKSMblO1h0wOKTYxJ4ZD98k46FRSWhZp40QkclueSe39aezCZdpdgxHQZ6+4pq25WUvu5UbsY60kwLcrgHBBDZ7/wAqkQMAeE9eTVEcksUVx1+U/wA6kV0UfKN3r7UE2Lgy3YYJ6Z4FSIoQjcAR646VSWRQCTHknoamD7yRsZhj+E8fyqlcC7J0IZznHrUDygA5ZiMdBSMWRT+7cj1IwaavK/6pjnpTGKkoVcuzZAyNxzgetVCraod0jFbINhY84aTHUk+lTTwOIfLVNrTnYvrjv+lTeSIzsCKiJhQD39Px61NhCQlQhRGBCfKFXtSuQWIDfOR82Sc0pWU4KgEAdSOlQXEUjPGwZgWOARwT+HpT2QIHCxkjyxnsM0CFAhdyAoAJY9qfDCSW8zaBjLEnJH41Nsd4xM4BHHlIegHqR60hlV4BLkMCseOh6t7/AEp0jFYvLQfvXGEI4wPWrKfecs6hfVjgCoUfz7lpl3JCi+WmV5bnOfpxQKw2KNYkAjI24xnGST709lzkmRuBjAFSAbl5cBu2OBSEFWI39ap7DKo2Y+/L/wB80Va2jtI1FSI4pNYnKgPaIQDyUkbj8DmrUV5E7YMsiFuzrgfhjpWAQS2GB/OpZpBbQCSUO+W2ja+0j9DXJGpJs7HTR09pcxySMLeeOZm6bJMtx7Vo21xI/wArExEdS9cDG9tfyiF7P5yCRJv+YYBPBAB7etWba91nT3UW909zAP8AlldfOQPZjzWnO1uZumd7IrIpfzFl3DGUO0n8apJI4LkMWDcFWO7Brmf+EsIk3XenpG44JBKf1xUg8S/KrQ2Lc/wtJgZ+tP2sSfZs6J4XDLuYnjqRSpLjqAxPc9hXPf8ACWrEv72wuGPU7XUj/wBCqxH4kt5NrfY7sofRFbH5NVKpF7B7Ox0KTknCGPA65FJJLIrc7eOyr1FZGna5Z3cwiikEc56xTLsP4VvQO5KqWwjDkMOn41SldEOI+GQsp4z6jHIqQhyAFyCeM4xSxKiEJGwQnPDNz/8AXqXaFUlymByepJppkCIsYkDyMTKnCe2ailJZ2ZTuI98VYR0bzGBRix4INExCruKoTxgghR9eaAK7MMAkqQeM5z/WqttD5pMoBUZIQt6evHQVNMJL2GRFJtwWwHBySM8844zT4LCKJDDlzGeSpdj/AFpgIturEBjuhUZ4GCzf4U8ozHDMQT04qwQzjy1GMcEZ6U0r5SlmxgDaOepPFO4FSBFnnkaTJhRtiAHALDqadJHGCcHk/wCyf51JFAEARHHyAd+MnPt6U9YWHCspJBPJJpWC5VdWVeDkjoMYFAZsZAOQPbipZIWAJY49sf41F9nf+FFJIzx1o1GhnnN/d/SiphDPj7kf/fJoouBwMtnIjEMOPrxVXVYttpGOMeZ2+ldpNYqsb7O+Tg81zXiKBooogR1kJ/SuGC1PQntoVvDNqJNVhByAQ/P/AAE11F1pa7SIzwOueprC8NMI9RhZsYw3/oJrsQFcBjj6+2a1bJitDlLmxVF+YEoRyGrMfSYJmx5QG7+4dtdhdWx2kHBB9fSsNpUimKnOR1wKlhZGE+lvHM7RXEq7AW2OgdWwDx61lu88km5mJOeMEjHNeg2XlXHyMEJHXsaz7rw1Ejs0TyeWeSo/xqoWSJlF7o5HUP31nG9zvAGQJV4ZCDw2cHHWuh8C+JJbqQadqMwe9hHySnpPH2J9+lJfW5iRUUGIBcLjr+Ncbf6RKlxNe6XN5Fyv76ONVJzIOCRz0I7VKaTIcdD223mXftcKD1B/wqx5+z5Xw6DncOuOc5rx3SfiHc2eI9YtXWUcbimMjj3rt9G8daLqO1BcxwzP1RyAW9K1U0ZOB19x5WCnlEqQSwQYBpGSN1EskYLKOA3Owew/Ko7e6t/LLPJtGABnkHFWBJHcHYmWX7w9xWt0ZuLEXKISVwTgscjrTXcR4YA7fu4zxmpi/wApL464PA/WobmaKMLJcNtV+FUDOfoBTuhEkSM2d3JPJBNRcSz/ACoDFF0Y8hjnqP8APemNcNcROlvbyohGGlbjHrj3p/npFHFDaHDAAAdQPc+9GgiRyEnkAyWAAYfn09a474gHctgemTJxk9Plx/Ouqh+Usd2c85LGuX8duXTTiQB/rB0x/doexUFqZ3gZf+J4uRn923HJr0Bm+cARL65wRXEeDAE1dW/6Zt3x2rtHn+UBlBIGBzQnoOW4eZJn7ifrRUG5vWildiOe03xDaXQWOQmFzwPM6H8ah8Xxj7LbsBj5/wA+KwV04Ov+jyb27Ky4z9PWnmeV7OO1kyUjfcu7qOMEGsLLodt20P04YmGOuG/ka2bTUGVCGcbV9azdOhaScKo5Ktj/AL5NNmtprcnzOTzwD0qWhK6LWqa55FuXDEoeGYjgfjWD/a6M+Hl3d+RgCqevCRtPmMTEyLyARw34Vw8VwZZDC/m7lwRg4JzwPwzWMtdir9z0+y1HzpFKsELHHOM/hWra+KLYRgTrcsw/iVR649a4Hw1aBbhLvUZY4Y1kUJEZNznnr7DrU4YSHahwM43YrSmrrUnmZ6LNLDexJK2QhXIyOa5vULCGOFpizCMHnbyRz9RxVuwvIks0TchZFAI3DOfpWVq2ooYJoAybsA7AwJxkc1HL7xbfulBtOtr5fs5EkhwSu6McdT61g3XheRCzQFEToRKcH/gJrqNIlSO5jmPzKuQcDrwR/WrHkzahOWO0KDj5uAorXkRnuY2iXl/pcYjF5NNDjHlysWA9gTXV2fiaGXKTxywErtDK27H8uKo3OkRwIW81icdk4/nVK808xKMjP4c1SaRLhc9F0G/F7aSF0WXywACnO4YrTtihk8yYoshH3SOVHtXmvhrUZdMvjIp3cYdf76+9em+TDdQo0T/J95U/Dr/Otorm1RzyVhskjTPKtqSvrMR8o9l96kjtkto9kZIBwSSeWPqTUayM0yW8ibGxkbeFYevtRM7lgS2O33ulNEIZt2s6BWJyNxrm/HagDTgq4H7zGTn+7W8ZTukKMRnkE/xH0rm/GMqyCxKtnBkzn/gNJrQ0huJ4RwNSBYZ+RuldaMBxngehPWuO8OTJBeh5XVF2EZJxXRHU7UEM11CB7uKEwkrl0xjP3zRVb+2dP73ttn/eH+NFBNmcBI5iJ25DIQVOelTTSCXbKMAtw3ufWopFlihCX64YElZQPkl9/Y9OD71RZxHuaJ2Kb+Ub+E4rnUWmdikdForD7bHnB4bg/wC6a3hFG+5nRcFsY61yGnzBLlHLBVYEAn1xXW2M6SwfKenXg05aIqL1MvV9MguIJYyFRjyhA6cHivGPENm9jeOyJlo9rIOm9ecr/wDXr3HVZViVixBGOma838QWLam8hZTvA6jgj0rDqVNaaHBWFxdXt1ZzEmSFpR8itwuG6EY5xXoNuuRzyMenSuU0B30DXo3mtUuLSZwJo2GWjJONy12yxqyeZGTt/pW8NtDnTZ5n4uZodfldQSvyghJCh/MdKk8LTGbWHl/eDfGd29yxPI7kkmpPFpUa/MSiuCB8vc1X8Hwn+15Hjz5aoQdx6ZI/wqV8Q2z0CyyBkMRwOlYX/CY6kmoSxW09v9miYqqSRnk+5BrbgyImwOq9K8xS7BupkSGRVMhIyMAHOM05gjvbDxteveoNVjtWtJgIiYt2YmzgHknI5rsrfbcBBMWEg+TAbqB7eh9a8PladCEaQrvyD7//AFq6/wAIazepNJaSRPKIArJOq/dGOAfbjrUJXZSkdxPCUbK8Mp4rufB+sLcWCRiRDLGFR42POOx+nAFcKboSXEpOMM5P5k1g6pqMvh3xBp+qxBmt2xHOg7pu5reE+XRmdSPMtD2fzVjnaTa8khfdhjyV9vYVNcLkvyDgblzwAfyqG3aG6jtp0O7cfMQ98N0/Spb66WwxkM+F3BieQO+TnAFbabnNtoQttwuTtdhwM5JHsBmua8UBDHZYJLbpN3f+7Vu3vmuFzYw3F9I+R5gby4jz6tg4+gqh4mt54ILP7XKpYl8LEuET7vAPf61Llc0gncpwqSnyqeBnrUc1lcyx74baZkxw4Q4P0qzo32bz8zhCoUkh+R+tW77xFaRRCKEFiRyTjAH4Vk5pbm6i2c99gve1q5HrsNFPPiCAEgMuB/n1oqfaIrkOontfOV43A2MACp5H4e9cvf6abJFX7RM+6RsCcDIAwAMj0rtSqBJGdgoTkndjj1rjtVvft91mNm8hBhTjr7/jWzSMotlY2NxcW8sEXl75Y3VcsQAdp5yBxVmB9csoo11fTJSyjm5sJBOje5UEMPyNaOg4N/EHwRhuD/umukaNNmU3qDzwcgf5+lLlT3BtrY5OLUIbj/V3KOf4lb5W/I8/pUpKkvzycAhuD+PFbl/bR3Z/0i3injAx8wyw/HqPwNYkujSQOP7OmeaIH/j2nbp/ut1H0OfrWM6PY0jV7mXe6LbXdzHLsVZQ6ksB6GqUKvHuCkbT2xwPpWxHdMs6RyIInVhkN16+mazrYZOT3H+NKCsU7M848WkNrUkRUowwdzdD+Pap/AbeTqOp2j/MklsB8wyQQ6nI+tdR4k0mDUGOFH2gxjA9ev5fWuU8JWsljrbRuW2eWQpYfNncOCaItXM2mjs1Qwo2ecjqa8qmdl1chyJFcsqqTnBz/KvZ7VA2FI3Bjgg+/FeN6vaTWup3se3ZNazMoyOgzxWko3C9i3OFcFSu1+CufUHn86veB7tbDxfbedKyxXKGCUZyrdSOKpRypPCW3jKgM+OcGsKS6kOoRXKr5YjcMh/GoprUH5Htt5GI7+cxghBKwx6YJqn4ls/tuloOMYPfmr0cwupZJWGRId3HqeaTULS+WKGW0gNxbtkFVbDD/GnUu9i4NLcv/CTX5Lmzk0O9YC8swDG+cFo89PwzXoGtWjX+kTQROolkUcg8PjBx68141ZeHtUn1q1udPguLCVGx57KBjnofWvcI1ZUxII7iUDdk4A3D/JraGsdTnqKzujzu58bNpzvbSW7QmP5dj8Y+pNZN34kk1iNGfYPKdlG0g9QtemXelWV6o+22ltO3pLErY74rmfFNhaWa2S2trbRAmTPlxBc/d61Cha7KjUvocfeG5mspFsoZZ7g42pEu4nmstvCviy7VQmmOgJ6PMifmCa9L8JfJqAIwrBDghRW9cGVCQoD4HBzyapQi9WEpyWiPGf8AhXPig9YLUH0+0iivY1DlRlTmiq5Y9jPml3OCnn1DVZRE7SzseiDp+VbL6QLHRZTIQ1wSu4/3RkDArdihhgyYlROMYUY4/CpS0bjY5V17hgMAfjQaHOaE23UIDjk7jwc9jXThDtb5goIB2+9VmjijIMccSlhwVQDHbtUglJBVW57Z71I7j2EoiG0oc8bu4qswzIGUDeOM9AalFzxteNsnjnjFLFOqyKWj3expkmTq1m12YFlX94pG2Qg5655rkrZhkqfvDrz2r0W92t838PBzjivMfHdzLb38VtAYok8oMzIoHLH1HPapkkkXFmTr9y66rDFbSEXUi4DD/lmozyR+VQWUUpupZbqH995WGmUBQ5yMEism7e4F5BczyvLKi4WVgSVX0bHb3ro7fUfP0x3tsSvKoG1Sp2f/AFu9Y8rTuXzJ6G9pUm942435AP1rD+JnhyaZn1axUb0X/SB03KOAfw/rWp4CkmubG6upNssEsoWJ2XJO3hipHGM45rd12Brjw/qKW3mM5hb5ep/zxXR0uZX1PB9Ofybhol48xQQuR1Pam6vFHFbeZnnOOR71FrPmRz2zxrg/KS6465/z+lauoWcjQTQXC+XMueM9Pb+tZap3RpBXR6Jo2Wt0x0Kg88ZrutBtke0id+mTt4PBrzr4Xaq13CtpP5LzxNs+dFJx69M+1evWQCKhWMKRztVQP5VtGPUyk9C3DCCAygbT2HXNWUiLoHb92nJwetLalDEVj5c84PerEGHgZVXK9MdM0MzuQAMWVgy4I+bjB9BXJeOsqbBSSSPM7eyV2aDCAEEKRwBiobm2iuNvnW0MzZ48xA2PXr9BR0CLs7nF+E2cakCmS2xscV01xFI6qGwrL177uKtR2sEIaSCCCJwCMpGFP04FDAbgp6t6jNIblcyvMA48lvzoq0bZQSPMbj2op3EZ5jbJ+V92PWnxxFS5bqO3WrLDA5B6dqYUyfun/Gg0IBHvyfLIBp7QssgIRjnrxUqDK52MOcdacCwk6sPxpARGFo3GOM0sqj5WOflX8zS7sseT154zTZxhTGPvfeGPSkxjTExuFkD7oyoAReoNcR4n8Py3dyb6wTF3EMOij/WDPv3/AMa7VQSuCRye3UU2Vm2Eliezd931NPR6C2Ob8J6BHDby3F/aqLqT5SjjomB26c1BqXgXR35MbwxOR+5SV0jb2wD0NdbawtsSWRtmBt2Z4qUQsykDa2eBvPHXtVNJaCMO306C1iRIRHHFHhVjiGAoHYVcji23B4IyMDH49a0JbYbCyMM5xwO9WbGySR5FkZmYgEj0/GnbuF7HkPiD4XXF48z2M0ESuxPlzcCPPpWxdeBBJpdp5s23U4IwksvBWUD/APX1r1C5tXmViudrDBwM9Paqj2UwCsXB28Hj9KLJi5meZ+EPBNxpWtrfmeILt5jjB+b68V6OibGjK/MT1C9qtx27RojH7xIUjmrAgbIcLjaaNiW7jraNlYN0yp4qUuV4SKTDnOT2pUIhYh3yCM4HWntlVRQxYlsZb0pb6kiJlo+ASRwOlMffvO0ce9TY+T5R78UxQC3AIbHek9hkJDnljhV7YoY8ANuJ7Edqnly2FAGe5zRICIzgdOuKkZnluT8zflRUnGehopgU9wCMASOM5AqMOCQSzn8aZtxjLEZ49qlCHGegA7cimaAhLgjawUf3jTiRt6hex4yaRFUOQ23HfPWgbAH+QMR3HpUtCuRzSj5cHOBnOMVEcsdyEnI5yvWredyHbGuCMe9Nbe0ZVCqhTx60rFFFW2tg7SD0wOlJPv8AKZYh8zHhcYqdQNvLAnPYUboySSTlepI/lVJCGxZiIjlRlVhuJJ6H61Yhxkgj+eRVaQIY0LOSV6bu+auM5SJgzgN3LcUw2Ec+TASgBYZwOTT9In/eSq2dzKGLY4+lQyNK4jCJEQ+Nu7OTWlaWgj5LFmPGewHoKL6ESL6+XgZIG7qCKVE6lRjjn3pvTr6cE9alGSp561JBD8xfHUcbs0oDEkHpzgClcgEYPbn3pASFDOBgngU0BHGzSXDAMrRp2I70swHmZPCj+dSuNoYIBuIycCmFd8e1wDxz60wHKmR1wAc07aAeQOelRJvRdpKnHGafGSSMkcUrgCQjJJUBqjkTK/NjIORVhuhKmo2QNk560ILlff6nn/doqbaP7zflRQO5zjPnGH2np1pWkI4yT3x2ry7/AIXX4Az/AMh/HHP+hXH/AMbpy/G7wDgZ14A/9edx/wDG6vkl2NOZdz0zADAqpJb7x6mphO6gYVgqjGSp5rzAfHDwABj+3x/4BXH/AMbpyfHD4fjP/FQYyP8AnyuP/jdLkl2C8e56WZ2ZcFASecinhmPdcfrXmY+OHw9wR/wkAA6/8eVx/wDG6rzfGvwA2WTxEwbH/Pncf/G6OSXYOZdz02XJDFTyeWxUfzweY0hKsehHIArzNPjf4FyA+v5B4JFpccf+Q6Sf43eBGcAa6WTGMG0uB/7JRyS7D5l3PSGmclfkDK33ge/uDW7ZFPs6u5ATHLHk14/D8a/ACklvEIB7Ys7k/wDtOr0fxx+HSldviMKuDkGyuTg/Ty6fJLsQ5LuesQMkrMYyBggbiOtWI1JBJOCDnFeWQfHf4axBU/4SXKDr/oNz1/791N/wv74aggf8JH8v/Xjc8/8AkOp5Jdibo9U3DlhjPpRn5DuyBXlw+PvwyA48S9f+nC5/+N0H4/fDXP8AyM3H/Xhc/wDxuhQl2JuenYVVG3OfX0qPb58WFcMp4yprzOb4/fDYjCeJce/2C5/+N1Gvx6+GaOoTxHgY5K2FyAD/AN+6pQl2Fc9WQFUAHYYPPWmzRllYZKkjGQea8w/4X98NCMHxKf8AwAuf/jdD/H74aEAf8JLnH/Thc/8Axuhwl2GmelBdpCtu+vXNTLhFzjA6V5Yvx6+GgkBHiYgDt9guf/jdTH4//DMjnxLn/twuf/jdJQl2C6PUHYpEzAM2Ofl60gdigwCARnnrXly/H/4aAc+JScf9ONz/APG6D8ffhlj/AJGZif8Arxuf/jdPkl2C6PTsSeq0V5iPj98Mv+hlP/gDc/8Axuijkl2C58FUUUV3mYUUUUAFFFFABRRRQAUUUUAFFFFABRRRQAUUUUAFFFFABRRRQAUUUUAFFFFAH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AT"/>
          </a:p>
        </p:txBody>
      </p:sp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6706" y="2538243"/>
            <a:ext cx="8060638" cy="22838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67684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defTabSz="914400">
              <a:lnSpc>
                <a:spcPct val="90000"/>
              </a:lnSpc>
              <a:spcBef>
                <a:spcPct val="0"/>
              </a:spcBef>
              <a:buNone/>
            </a:pPr>
            <a:r>
              <a:rPr lang="de-DE" sz="3200" baseline="0" dirty="0" smtClean="0">
                <a:solidFill>
                  <a:srgbClr val="A85229"/>
                </a:solidFill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  <a:latin typeface="Cambria"/>
              </a:rPr>
              <a:t>Einführung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74320" indent="-228600" algn="l" defTabSz="914400">
              <a:lnSpc>
                <a:spcPct val="90000"/>
              </a:lnSpc>
              <a:spcBef>
                <a:spcPts val="1800"/>
              </a:spcBef>
              <a:buClr>
                <a:srgbClr val="A85229"/>
              </a:buClr>
              <a:buFont typeface="Arial"/>
              <a:buChar char="•"/>
            </a:pPr>
            <a:r>
              <a:rPr lang="de-DE" sz="2000" b="0" i="0" dirty="0" smtClean="0">
                <a:solidFill>
                  <a:srgbClr val="514A40"/>
                </a:solidFill>
                <a:latin typeface="Cambria"/>
              </a:rPr>
              <a:t>Hand in Hand ist ein unterstützendes System für beeinträchtigte Personen</a:t>
            </a:r>
          </a:p>
          <a:p>
            <a:pPr marL="274320" indent="-228600" algn="l" defTabSz="914400">
              <a:lnSpc>
                <a:spcPct val="90000"/>
              </a:lnSpc>
              <a:spcBef>
                <a:spcPts val="1800"/>
              </a:spcBef>
              <a:buClr>
                <a:srgbClr val="A85229"/>
              </a:buClr>
              <a:buFont typeface="Arial"/>
              <a:buChar char="•"/>
            </a:pPr>
            <a:r>
              <a:rPr lang="de-DE" dirty="0" smtClean="0">
                <a:solidFill>
                  <a:srgbClr val="514A40"/>
                </a:solidFill>
                <a:latin typeface="Cambria"/>
              </a:rPr>
              <a:t>Unsere Software ist dafür gedacht Menschen die nicht mit der Tastatur zurecht kommen  zu helfen</a:t>
            </a:r>
          </a:p>
          <a:p>
            <a:pPr marL="274320" indent="-228600" algn="l" defTabSz="914400">
              <a:lnSpc>
                <a:spcPct val="90000"/>
              </a:lnSpc>
              <a:spcBef>
                <a:spcPts val="1800"/>
              </a:spcBef>
              <a:buClr>
                <a:srgbClr val="A85229"/>
              </a:buClr>
              <a:buFont typeface="Arial"/>
              <a:buChar char="•"/>
            </a:pPr>
            <a:r>
              <a:rPr lang="de-DE" sz="2000" b="0" i="0" dirty="0" smtClean="0">
                <a:solidFill>
                  <a:srgbClr val="514A40"/>
                </a:solidFill>
                <a:latin typeface="Cambria"/>
              </a:rPr>
              <a:t>Dies machen wir möglich indem wir die Tastatur viel größer und robuster nachbauen</a:t>
            </a:r>
          </a:p>
          <a:p>
            <a:pPr marL="274320" indent="-228600" algn="l" defTabSz="914400">
              <a:lnSpc>
                <a:spcPct val="90000"/>
              </a:lnSpc>
              <a:spcBef>
                <a:spcPts val="1800"/>
              </a:spcBef>
              <a:buClr>
                <a:srgbClr val="A85229"/>
              </a:buClr>
              <a:buFont typeface="Arial"/>
              <a:buChar char="•"/>
            </a:pPr>
            <a:r>
              <a:rPr lang="de-DE" dirty="0" smtClean="0">
                <a:solidFill>
                  <a:srgbClr val="514A40"/>
                </a:solidFill>
                <a:latin typeface="Cambria"/>
              </a:rPr>
              <a:t>Die größten Vorteile unserer Software sind die hohe Flexibilität, leichte Verwendung und vielseitige Nutzbarkeit</a:t>
            </a:r>
            <a:endParaRPr lang="de-DE" sz="2000" b="0" i="0" dirty="0" smtClean="0">
              <a:solidFill>
                <a:srgbClr val="514A40"/>
              </a:solidFill>
              <a:latin typeface="Cambria"/>
            </a:endParaRPr>
          </a:p>
          <a:p>
            <a:pPr marL="274320" indent="-228600" algn="l" defTabSz="914400">
              <a:lnSpc>
                <a:spcPct val="90000"/>
              </a:lnSpc>
              <a:spcBef>
                <a:spcPts val="1800"/>
              </a:spcBef>
              <a:buClr>
                <a:srgbClr val="A85229"/>
              </a:buClr>
              <a:buFont typeface="Arial"/>
              <a:buChar char="•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10780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5" presetClass="emph" presetSubtype="0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22" dur="indefinite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Rückblick</a:t>
            </a:r>
            <a:endParaRPr lang="de-AT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 smtClean="0"/>
              <a:t>Version 1.1:</a:t>
            </a:r>
          </a:p>
          <a:p>
            <a:pPr lvl="1"/>
            <a:r>
              <a:rPr lang="de-AT" smtClean="0"/>
              <a:t>Box </a:t>
            </a:r>
            <a:r>
              <a:rPr lang="de-AT" dirty="0" smtClean="0"/>
              <a:t>mit selbstgebauten Tasten</a:t>
            </a:r>
          </a:p>
          <a:p>
            <a:pPr lvl="1"/>
            <a:r>
              <a:rPr lang="de-AT" dirty="0" err="1" smtClean="0"/>
              <a:t>MakeyMakey</a:t>
            </a:r>
            <a:endParaRPr lang="de-AT" dirty="0" smtClean="0"/>
          </a:p>
          <a:p>
            <a:r>
              <a:rPr lang="de-AT" dirty="0" smtClean="0"/>
              <a:t>Version 2.2:</a:t>
            </a:r>
          </a:p>
          <a:p>
            <a:pPr lvl="1"/>
            <a:r>
              <a:rPr lang="de-AT" dirty="0" smtClean="0"/>
              <a:t>Arduino mit 3 Knöpfen</a:t>
            </a:r>
          </a:p>
          <a:p>
            <a:pPr lvl="1"/>
            <a:r>
              <a:rPr lang="de-AT" dirty="0" smtClean="0"/>
              <a:t>RXTX-Bibliothek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7737" y="832783"/>
            <a:ext cx="3559342" cy="2420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993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defTabSz="914400">
              <a:lnSpc>
                <a:spcPct val="90000"/>
              </a:lnSpc>
              <a:spcBef>
                <a:spcPct val="0"/>
              </a:spcBef>
              <a:buNone/>
            </a:pPr>
            <a:r>
              <a:rPr lang="de-DE" smtClean="0">
                <a:solidFill>
                  <a:srgbClr val="A85229"/>
                </a:solidFill>
                <a:latin typeface="Cambria"/>
              </a:rPr>
              <a:t>Einblick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74320" indent="-228600" algn="l" defTabSz="914400">
              <a:lnSpc>
                <a:spcPct val="90000"/>
              </a:lnSpc>
              <a:spcBef>
                <a:spcPts val="1800"/>
              </a:spcBef>
              <a:buClr>
                <a:srgbClr val="A85229"/>
              </a:buClr>
              <a:buFont typeface="Arial"/>
              <a:buChar char="•"/>
            </a:pPr>
            <a:r>
              <a:rPr lang="de-DE" dirty="0" smtClean="0">
                <a:solidFill>
                  <a:srgbClr val="514A40"/>
                </a:solidFill>
                <a:latin typeface="Cambria"/>
              </a:rPr>
              <a:t>Hand in Hand – Derzeitige Version 3.1</a:t>
            </a:r>
          </a:p>
          <a:p>
            <a:pPr>
              <a:buClr>
                <a:srgbClr val="A85229"/>
              </a:buClr>
              <a:buFont typeface="Arial"/>
              <a:buChar char="•"/>
            </a:pPr>
            <a:r>
              <a:rPr lang="de-DE" dirty="0">
                <a:solidFill>
                  <a:srgbClr val="514A40"/>
                </a:solidFill>
              </a:rPr>
              <a:t>Unsere Software ermöglicht es schnell und einfach Tasten von einer herkömmlichen Tastatur auf unserem </a:t>
            </a:r>
            <a:r>
              <a:rPr lang="de-DE" dirty="0" err="1">
                <a:solidFill>
                  <a:srgbClr val="514A40"/>
                </a:solidFill>
              </a:rPr>
              <a:t>EazyKeyboard</a:t>
            </a:r>
            <a:r>
              <a:rPr lang="de-DE" dirty="0">
                <a:solidFill>
                  <a:srgbClr val="514A40"/>
                </a:solidFill>
              </a:rPr>
              <a:t> zu </a:t>
            </a:r>
            <a:r>
              <a:rPr lang="de-DE" dirty="0" smtClean="0">
                <a:solidFill>
                  <a:srgbClr val="514A40"/>
                </a:solidFill>
              </a:rPr>
              <a:t>konfigurieren</a:t>
            </a:r>
          </a:p>
          <a:p>
            <a:pPr>
              <a:buClr>
                <a:srgbClr val="A85229"/>
              </a:buClr>
              <a:buFont typeface="Arial"/>
              <a:buChar char="•"/>
            </a:pPr>
            <a:r>
              <a:rPr lang="de-DE" dirty="0" smtClean="0">
                <a:solidFill>
                  <a:srgbClr val="514A40"/>
                </a:solidFill>
                <a:latin typeface="Cambria"/>
              </a:rPr>
              <a:t>3-Funktionen: Linke Pfeiltaste – Leertaste – Rechte Pfeiltaste</a:t>
            </a:r>
          </a:p>
          <a:p>
            <a:pPr marL="274320" indent="-228600" algn="l" defTabSz="914400">
              <a:lnSpc>
                <a:spcPct val="90000"/>
              </a:lnSpc>
              <a:spcBef>
                <a:spcPts val="1800"/>
              </a:spcBef>
              <a:buClr>
                <a:srgbClr val="A85229"/>
              </a:buClr>
              <a:buFont typeface="Arial"/>
              <a:buChar char="•"/>
            </a:pPr>
            <a:r>
              <a:rPr lang="de-DE" sz="2000" b="0" i="0" dirty="0" smtClean="0">
                <a:solidFill>
                  <a:srgbClr val="514A40"/>
                </a:solidFill>
                <a:latin typeface="Cambria"/>
              </a:rPr>
              <a:t>RXTX-Bibliothek ermöglicht uns über den Seriellen Port zu kommunizieren</a:t>
            </a:r>
          </a:p>
          <a:p>
            <a:pPr>
              <a:buClr>
                <a:srgbClr val="A85229"/>
              </a:buClr>
              <a:buFont typeface="Arial"/>
              <a:buChar char="•"/>
            </a:pPr>
            <a:r>
              <a:rPr lang="de-DE" dirty="0" err="1" smtClean="0">
                <a:solidFill>
                  <a:srgbClr val="514A40"/>
                </a:solidFill>
                <a:latin typeface="Cambria"/>
              </a:rPr>
              <a:t>GitHub</a:t>
            </a:r>
            <a:r>
              <a:rPr lang="de-DE" dirty="0" smtClean="0">
                <a:solidFill>
                  <a:srgbClr val="514A40"/>
                </a:solidFill>
                <a:latin typeface="Cambria"/>
              </a:rPr>
              <a:t>: </a:t>
            </a:r>
            <a:r>
              <a:rPr lang="de-DE" dirty="0">
                <a:solidFill>
                  <a:srgbClr val="514A40"/>
                </a:solidFill>
                <a:hlinkClick r:id="rId2"/>
              </a:rPr>
              <a:t>http://sakalandrej.github.io/hand-in-hand/</a:t>
            </a:r>
            <a:endParaRPr lang="de-DE" sz="2000" b="0" i="0" dirty="0" smtClean="0">
              <a:solidFill>
                <a:srgbClr val="514A40"/>
              </a:solidFill>
              <a:latin typeface="Cambria"/>
            </a:endParaRPr>
          </a:p>
          <a:p>
            <a:pPr marL="274320" indent="-228600" algn="l" defTabSz="914400">
              <a:lnSpc>
                <a:spcPct val="90000"/>
              </a:lnSpc>
              <a:spcBef>
                <a:spcPts val="1800"/>
              </a:spcBef>
              <a:buClr>
                <a:srgbClr val="A85229"/>
              </a:buClr>
              <a:buFont typeface="Arial"/>
              <a:buChar char="•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09127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5" presetClass="emph" presetSubtype="0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26" dur="indefinite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Ausblick</a:t>
            </a:r>
            <a:endParaRPr lang="de-AT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 smtClean="0"/>
              <a:t>Version 3.1:</a:t>
            </a:r>
          </a:p>
          <a:p>
            <a:pPr lvl="1"/>
            <a:r>
              <a:rPr lang="de-AT" dirty="0" err="1" smtClean="0"/>
              <a:t>RasperryPi</a:t>
            </a:r>
            <a:endParaRPr lang="de-AT" dirty="0" smtClean="0"/>
          </a:p>
          <a:p>
            <a:pPr lvl="1"/>
            <a:r>
              <a:rPr lang="de-AT" dirty="0" smtClean="0"/>
              <a:t>Selbstgebaute Tasten</a:t>
            </a:r>
          </a:p>
          <a:p>
            <a:pPr lvl="1"/>
            <a:r>
              <a:rPr lang="de-AT" dirty="0" smtClean="0"/>
              <a:t>Grundplatte aus Holz</a:t>
            </a:r>
            <a:endParaRPr lang="de-AT" dirty="0"/>
          </a:p>
        </p:txBody>
      </p:sp>
      <p:pic>
        <p:nvPicPr>
          <p:cNvPr id="2050" name="Picture 2" descr="https://www.raspberrypi.org/wp-content/uploads/2015/08/raspberry-pi-logo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713" y="3887408"/>
            <a:ext cx="1729730" cy="2173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6198" y="4115887"/>
            <a:ext cx="2523285" cy="1716205"/>
          </a:xfrm>
          <a:prstGeom prst="rect">
            <a:avLst/>
          </a:prstGeom>
        </p:spPr>
      </p:pic>
      <p:sp>
        <p:nvSpPr>
          <p:cNvPr id="6" name="Plus 5"/>
          <p:cNvSpPr/>
          <p:nvPr/>
        </p:nvSpPr>
        <p:spPr>
          <a:xfrm>
            <a:off x="2677921" y="4262790"/>
            <a:ext cx="1258277" cy="1422400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2459" y="4486830"/>
            <a:ext cx="3438772" cy="974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Gleich 6"/>
          <p:cNvSpPr/>
          <p:nvPr/>
        </p:nvSpPr>
        <p:spPr>
          <a:xfrm>
            <a:off x="6604000" y="4583221"/>
            <a:ext cx="1555261" cy="781538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9103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Schaltplan</a:t>
            </a:r>
            <a:endParaRPr lang="de-AT" dirty="0"/>
          </a:p>
        </p:txBody>
      </p:sp>
      <p:pic>
        <p:nvPicPr>
          <p:cNvPr id="4098" name="Picture 2" descr="C:\Users\Stefan Smiljkovic\Desktop\Schaltplan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816" y="1965306"/>
            <a:ext cx="9601200" cy="3622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feld 3"/>
          <p:cNvSpPr txBox="1"/>
          <p:nvPr/>
        </p:nvSpPr>
        <p:spPr>
          <a:xfrm>
            <a:off x="4923693" y="4798646"/>
            <a:ext cx="1242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b="1" dirty="0" smtClean="0">
                <a:solidFill>
                  <a:srgbClr val="FF0000"/>
                </a:solidFill>
              </a:rPr>
              <a:t>220kOhm</a:t>
            </a:r>
            <a:endParaRPr lang="de-AT" b="1" dirty="0">
              <a:solidFill>
                <a:srgbClr val="FF0000"/>
              </a:solidFill>
            </a:endParaRPr>
          </a:p>
        </p:txBody>
      </p:sp>
      <p:cxnSp>
        <p:nvCxnSpPr>
          <p:cNvPr id="6" name="Gerade Verbindung 5"/>
          <p:cNvCxnSpPr/>
          <p:nvPr/>
        </p:nvCxnSpPr>
        <p:spPr>
          <a:xfrm>
            <a:off x="5111262" y="4001476"/>
            <a:ext cx="433754" cy="797169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8"/>
          <p:cNvCxnSpPr/>
          <p:nvPr/>
        </p:nvCxnSpPr>
        <p:spPr>
          <a:xfrm flipH="1">
            <a:off x="5545016" y="4001476"/>
            <a:ext cx="222738" cy="797169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11"/>
          <p:cNvCxnSpPr>
            <a:endCxn id="4" idx="0"/>
          </p:cNvCxnSpPr>
          <p:nvPr/>
        </p:nvCxnSpPr>
        <p:spPr>
          <a:xfrm flipH="1">
            <a:off x="5545016" y="4001476"/>
            <a:ext cx="957384" cy="79717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7537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Klassen Übersicht</a:t>
            </a:r>
            <a:endParaRPr lang="de-AT" dirty="0"/>
          </a:p>
        </p:txBody>
      </p:sp>
      <p:pic>
        <p:nvPicPr>
          <p:cNvPr id="6146" name="Picture 2" descr="https://i.gyazo.com/f68bd5118324802e957a6ba9606bab8e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571" y="1834492"/>
            <a:ext cx="3477640" cy="3271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s://i.gyazo.com/1f09ccdc32ece1f32d59b178b37a4f7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4827" y="1600063"/>
            <a:ext cx="3075407" cy="4652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i.gyazo.com/c74f1e84d6d0e5789306db4caa61cc4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5850" y="1600063"/>
            <a:ext cx="3265455" cy="3506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5737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166004" y="0"/>
            <a:ext cx="9601200" cy="1143000"/>
          </a:xfrm>
        </p:spPr>
        <p:txBody>
          <a:bodyPr/>
          <a:lstStyle/>
          <a:p>
            <a:r>
              <a:rPr lang="de-DE" dirty="0" smtClean="0"/>
              <a:t>Klassen Übersicht #2</a:t>
            </a:r>
            <a:endParaRPr lang="de-AT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3122" y="1958198"/>
            <a:ext cx="3559342" cy="2420876"/>
          </a:xfrm>
          <a:prstGeom prst="rect">
            <a:avLst/>
          </a:prstGeom>
        </p:spPr>
      </p:pic>
      <p:cxnSp>
        <p:nvCxnSpPr>
          <p:cNvPr id="9" name="Gerader Verbinder 8"/>
          <p:cNvCxnSpPr>
            <a:endCxn id="7" idx="1"/>
          </p:cNvCxnSpPr>
          <p:nvPr/>
        </p:nvCxnSpPr>
        <p:spPr>
          <a:xfrm flipV="1">
            <a:off x="6959274" y="3168636"/>
            <a:ext cx="1073848" cy="877152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6" name="Picture 2" descr="https://i.gyazo.com/15ee62db21acc4baae9fb283fd08535a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001" y="1582318"/>
            <a:ext cx="6524273" cy="4438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8318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Arduino</a:t>
            </a:r>
            <a:endParaRPr lang="de-AT" dirty="0"/>
          </a:p>
        </p:txBody>
      </p:sp>
      <p:pic>
        <p:nvPicPr>
          <p:cNvPr id="5122" name="Picture 2" descr="https://i.gyazo.com/a0c6c5ec17d0cecc9898f41504890723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972612"/>
            <a:ext cx="6021073" cy="3382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2949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d Line Business 16x9">
  <a:themeElements>
    <a:clrScheme name="RedLineBusiness_16x9">
      <a:dk1>
        <a:srgbClr val="514A40"/>
      </a:dk1>
      <a:lt1>
        <a:sysClr val="window" lastClr="FFFFFF"/>
      </a:lt1>
      <a:dk2>
        <a:srgbClr val="000000"/>
      </a:dk2>
      <a:lt2>
        <a:srgbClr val="F9F7F3"/>
      </a:lt2>
      <a:accent1>
        <a:srgbClr val="A85229"/>
      </a:accent1>
      <a:accent2>
        <a:srgbClr val="98916E"/>
      </a:accent2>
      <a:accent3>
        <a:srgbClr val="C9A645"/>
      </a:accent3>
      <a:accent4>
        <a:srgbClr val="76A7B2"/>
      </a:accent4>
      <a:accent5>
        <a:srgbClr val="82A670"/>
      </a:accent5>
      <a:accent6>
        <a:srgbClr val="896170"/>
      </a:accent6>
      <a:hlink>
        <a:srgbClr val="A85229"/>
      </a:hlink>
      <a:folHlink>
        <a:srgbClr val="98916E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15_4109default" id="{E728D685-11FC-4812-BA85-57AC6F9C9F40}" vid="{BC4E008B-95FF-4815-904E-143A8EDFC1D4}"/>
    </a:ext>
  </a:extLst>
</a:theme>
</file>

<file path=ppt/theme/theme2.xml><?xml version="1.0" encoding="utf-8"?>
<a:theme xmlns:a="http://schemas.openxmlformats.org/drawingml/2006/main" name="Office Theme">
  <a:themeElements>
    <a:clrScheme name="RedLineBusiness_16x9">
      <a:dk1>
        <a:srgbClr val="514A40"/>
      </a:dk1>
      <a:lt1>
        <a:sysClr val="window" lastClr="FFFFFF"/>
      </a:lt1>
      <a:dk2>
        <a:srgbClr val="000000"/>
      </a:dk2>
      <a:lt2>
        <a:srgbClr val="F9F7F3"/>
      </a:lt2>
      <a:accent1>
        <a:srgbClr val="A85229"/>
      </a:accent1>
      <a:accent2>
        <a:srgbClr val="98916E"/>
      </a:accent2>
      <a:accent3>
        <a:srgbClr val="C9A645"/>
      </a:accent3>
      <a:accent4>
        <a:srgbClr val="76A7B2"/>
      </a:accent4>
      <a:accent5>
        <a:srgbClr val="82A670"/>
      </a:accent5>
      <a:accent6>
        <a:srgbClr val="896170"/>
      </a:accent6>
      <a:hlink>
        <a:srgbClr val="A85229"/>
      </a:hlink>
      <a:folHlink>
        <a:srgbClr val="98916E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RedLineBusiness_16x9">
      <a:dk1>
        <a:srgbClr val="514A40"/>
      </a:dk1>
      <a:lt1>
        <a:sysClr val="window" lastClr="FFFFFF"/>
      </a:lt1>
      <a:dk2>
        <a:srgbClr val="000000"/>
      </a:dk2>
      <a:lt2>
        <a:srgbClr val="F9F7F3"/>
      </a:lt2>
      <a:accent1>
        <a:srgbClr val="A85229"/>
      </a:accent1>
      <a:accent2>
        <a:srgbClr val="98916E"/>
      </a:accent2>
      <a:accent3>
        <a:srgbClr val="C9A645"/>
      </a:accent3>
      <a:accent4>
        <a:srgbClr val="76A7B2"/>
      </a:accent4>
      <a:accent5>
        <a:srgbClr val="82A670"/>
      </a:accent5>
      <a:accent6>
        <a:srgbClr val="896170"/>
      </a:accent6>
      <a:hlink>
        <a:srgbClr val="A85229"/>
      </a:hlink>
      <a:folHlink>
        <a:srgbClr val="98916E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8F180B1C-2212-497F-A259-C959ADD048C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Geschäftliche Präsentation Rote Linie (Breitbild)</Template>
  <TotalTime>0</TotalTime>
  <Words>163</Words>
  <Application>Microsoft Office PowerPoint</Application>
  <PresentationFormat>Breitbild</PresentationFormat>
  <Paragraphs>36</Paragraphs>
  <Slides>14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14</vt:i4>
      </vt:variant>
    </vt:vector>
  </HeadingPairs>
  <TitlesOfParts>
    <vt:vector size="17" baseType="lpstr">
      <vt:lpstr>Arial</vt:lpstr>
      <vt:lpstr>Cambria</vt:lpstr>
      <vt:lpstr>Red Line Business 16x9</vt:lpstr>
      <vt:lpstr>Hand in Hand</vt:lpstr>
      <vt:lpstr>Einführung</vt:lpstr>
      <vt:lpstr>Rückblick</vt:lpstr>
      <vt:lpstr>Einblick</vt:lpstr>
      <vt:lpstr>Ausblick</vt:lpstr>
      <vt:lpstr>Schaltplan</vt:lpstr>
      <vt:lpstr>Klassen Übersicht</vt:lpstr>
      <vt:lpstr>Klassen Übersicht #2</vt:lpstr>
      <vt:lpstr>Arduino</vt:lpstr>
      <vt:lpstr>Wie Funktioniert es?</vt:lpstr>
      <vt:lpstr>Funktionen #2</vt:lpstr>
      <vt:lpstr>Funktionen #3</vt:lpstr>
      <vt:lpstr>Funktionen #4</vt:lpstr>
      <vt:lpstr>Vielen dank für eure Aufmerksamkeit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2016-03-09T11:19:47Z</dcterms:created>
  <dcterms:modified xsi:type="dcterms:W3CDTF">2016-05-10T20:09:15Z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TC030310239991</vt:lpwstr>
  </property>
</Properties>
</file>